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F1017-D1BC-4B26-BA2B-070EACCBD14B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47248-A266-4B36-9B67-D96C2DECB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51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29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49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3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05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36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8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77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76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70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68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17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485A-B68D-4CF0-87FB-7B6C9ED9DDED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4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Prijsberekening ambacht en dienstverlening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11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Offers en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Onvermijdbare offers &gt;&gt; </a:t>
            </a:r>
            <a:r>
              <a:rPr lang="nl-NL" dirty="0" smtClean="0"/>
              <a:t>Wel in de</a:t>
            </a:r>
            <a:r>
              <a:rPr lang="nl-NL" dirty="0" smtClean="0"/>
              <a:t> </a:t>
            </a:r>
            <a:r>
              <a:rPr lang="nl-NL" dirty="0" smtClean="0"/>
              <a:t>kostprijs</a:t>
            </a:r>
          </a:p>
          <a:p>
            <a:r>
              <a:rPr lang="nl-NL" dirty="0" smtClean="0"/>
              <a:t>Vermijdbare offers (verspilling)&gt;&gt; </a:t>
            </a:r>
            <a:r>
              <a:rPr lang="nl-NL" dirty="0"/>
              <a:t>N</a:t>
            </a:r>
            <a:r>
              <a:rPr lang="nl-NL" dirty="0" smtClean="0"/>
              <a:t>iet inkostprijs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Kostprijs = totaalbedrag van noodzakelijke/onvermijdbare offers</a:t>
            </a:r>
          </a:p>
          <a:p>
            <a:r>
              <a:rPr lang="nl-NL" dirty="0" smtClean="0"/>
              <a:t>Elke product/dienst heeft eigen </a:t>
            </a:r>
            <a:r>
              <a:rPr lang="nl-NL" dirty="0" smtClean="0"/>
              <a:t>kostprijs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Meest gebruikte methodes</a:t>
            </a:r>
          </a:p>
          <a:p>
            <a:pPr lvl="1"/>
            <a:r>
              <a:rPr lang="nl-NL" dirty="0" smtClean="0"/>
              <a:t>Manuurtarief (</a:t>
            </a:r>
            <a:r>
              <a:rPr lang="nl-NL" dirty="0" smtClean="0"/>
              <a:t>ambacht en </a:t>
            </a:r>
            <a:r>
              <a:rPr lang="nl-NL" dirty="0" smtClean="0"/>
              <a:t>dienstverlening)</a:t>
            </a:r>
          </a:p>
          <a:p>
            <a:pPr lvl="1"/>
            <a:r>
              <a:rPr lang="nl-NL" dirty="0" smtClean="0"/>
              <a:t>Machine-uur tarief (productiebedrijven)</a:t>
            </a:r>
          </a:p>
          <a:p>
            <a:pPr lvl="1"/>
            <a:r>
              <a:rPr lang="nl-NL" dirty="0" smtClean="0"/>
              <a:t>Opslagmethode </a:t>
            </a:r>
            <a:endParaRPr lang="nl-NL" dirty="0" smtClean="0"/>
          </a:p>
          <a:p>
            <a:pPr lvl="1"/>
            <a:r>
              <a:rPr lang="nl-NL" dirty="0" smtClean="0"/>
              <a:t>Brutowinstopslag (detailhandel)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477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Manuurtarief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 = Materiaalkosten + Bedrijfskosten</a:t>
            </a:r>
          </a:p>
          <a:p>
            <a:endParaRPr lang="nl-NL" dirty="0"/>
          </a:p>
          <a:p>
            <a:r>
              <a:rPr lang="nl-NL" dirty="0" smtClean="0"/>
              <a:t>Materiaalkosten zijn direct (aanwijsbaar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Bedrijfskosten niet direct aanwijsbaar, maar moeten wel worden </a:t>
            </a:r>
            <a:r>
              <a:rPr lang="nl-NL" dirty="0" smtClean="0"/>
              <a:t>terugverdiend </a:t>
            </a:r>
            <a:r>
              <a:rPr lang="nl-NL" sz="2000" dirty="0" smtClean="0"/>
              <a:t>(Gas, Water, Electra, Afschrijvingskosten, Vast personeel, Kantoorkosten, Verzekeringen, </a:t>
            </a:r>
            <a:r>
              <a:rPr lang="nl-NL" sz="2000" dirty="0" err="1" smtClean="0"/>
              <a:t>etc</a:t>
            </a:r>
            <a:r>
              <a:rPr lang="nl-NL" sz="2000" dirty="0" smtClean="0"/>
              <a:t>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98366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Loonuren</a:t>
            </a:r>
            <a:r>
              <a:rPr lang="nl-NL" dirty="0" smtClean="0"/>
              <a:t>: 5 </a:t>
            </a:r>
            <a:r>
              <a:rPr lang="nl-NL" dirty="0" err="1" smtClean="0"/>
              <a:t>werkn</a:t>
            </a:r>
            <a:r>
              <a:rPr lang="nl-NL" dirty="0" smtClean="0"/>
              <a:t>, 52 weken, 38 uur p/</a:t>
            </a:r>
            <a:r>
              <a:rPr lang="nl-NL" dirty="0" err="1" smtClean="0"/>
              <a:t>wk</a:t>
            </a:r>
            <a:endParaRPr lang="nl-NL" dirty="0" smtClean="0"/>
          </a:p>
          <a:p>
            <a:r>
              <a:rPr lang="nl-NL" dirty="0" smtClean="0"/>
              <a:t>Afwezigheidsuren: 370 per werknemers</a:t>
            </a:r>
          </a:p>
          <a:p>
            <a:r>
              <a:rPr lang="nl-NL" dirty="0" smtClean="0"/>
              <a:t>Uren werkoverleg: 100 per werknemer</a:t>
            </a:r>
          </a:p>
          <a:p>
            <a:r>
              <a:rPr lang="nl-NL" dirty="0" smtClean="0"/>
              <a:t>Leegloopuren: totaal 400</a:t>
            </a:r>
          </a:p>
          <a:p>
            <a:endParaRPr lang="nl-NL" dirty="0"/>
          </a:p>
          <a:p>
            <a:r>
              <a:rPr lang="nl-NL" dirty="0" smtClean="0"/>
              <a:t>Bereken de directe arbeidsuren?</a:t>
            </a:r>
          </a:p>
        </p:txBody>
      </p:sp>
    </p:spTree>
    <p:extLst>
      <p:ext uri="{BB962C8B-B14F-4D97-AF65-F5344CB8AC3E}">
        <p14:creationId xmlns:p14="http://schemas.microsoft.com/office/powerpoint/2010/main" val="379947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5wn*52wk*38uur </a:t>
            </a:r>
            <a:r>
              <a:rPr lang="nl-NL" dirty="0" smtClean="0"/>
              <a:t>= 9.880 totale uren</a:t>
            </a:r>
          </a:p>
          <a:p>
            <a:endParaRPr lang="nl-NL" dirty="0"/>
          </a:p>
          <a:p>
            <a:r>
              <a:rPr lang="nl-NL" dirty="0" smtClean="0"/>
              <a:t>Af: indirecte uren: </a:t>
            </a:r>
          </a:p>
          <a:p>
            <a:pPr lvl="1"/>
            <a:r>
              <a:rPr lang="nl-NL" dirty="0" smtClean="0"/>
              <a:t>Afwezigheid: 5*370</a:t>
            </a:r>
          </a:p>
          <a:p>
            <a:pPr lvl="1"/>
            <a:r>
              <a:rPr lang="nl-NL" dirty="0" smtClean="0"/>
              <a:t>Werkoverleg: 5*100</a:t>
            </a:r>
          </a:p>
          <a:p>
            <a:pPr lvl="1"/>
            <a:r>
              <a:rPr lang="nl-NL" dirty="0" smtClean="0"/>
              <a:t>Leegloopuren: 400</a:t>
            </a:r>
          </a:p>
          <a:p>
            <a:r>
              <a:rPr lang="nl-NL" dirty="0" smtClean="0"/>
              <a:t>Totaal indirect: 2750</a:t>
            </a:r>
          </a:p>
          <a:p>
            <a:r>
              <a:rPr lang="nl-NL" dirty="0" smtClean="0"/>
              <a:t>Totaal direct: 7130</a:t>
            </a:r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986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Vervolg…….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Begrote bedrijfskosten:  600.000 per jaar</a:t>
            </a:r>
          </a:p>
          <a:p>
            <a:r>
              <a:rPr lang="nl-NL" dirty="0" smtClean="0"/>
              <a:t>Totale direct uren: 7130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b="1" dirty="0" smtClean="0"/>
              <a:t>Bereken de uur kostprijs?</a:t>
            </a:r>
          </a:p>
          <a:p>
            <a:r>
              <a:rPr lang="nl-NL" b="1" dirty="0" smtClean="0"/>
              <a:t>Stel: winstopslag is 15% </a:t>
            </a:r>
          </a:p>
          <a:p>
            <a:r>
              <a:rPr lang="nl-NL" b="1" dirty="0" smtClean="0"/>
              <a:t>Bereken het manuurtarief afgerond op hele euro’s?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08527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Uurkostprijs</a:t>
            </a:r>
            <a:r>
              <a:rPr lang="nl-NL" dirty="0" smtClean="0"/>
              <a:t>/Manuurtarief?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Bedrijfskosten : aantal directe uren</a:t>
            </a:r>
          </a:p>
          <a:p>
            <a:r>
              <a:rPr lang="nl-NL" dirty="0" smtClean="0"/>
              <a:t>600.000 : 7.130 uur = € 84,15(147265)</a:t>
            </a:r>
          </a:p>
          <a:p>
            <a:r>
              <a:rPr lang="nl-NL" u="sng" dirty="0" smtClean="0"/>
              <a:t>Winstopslag 15%  =        12,62+</a:t>
            </a:r>
          </a:p>
          <a:p>
            <a:r>
              <a:rPr lang="nl-NL" dirty="0" smtClean="0"/>
              <a:t>                                       € 96,77	</a:t>
            </a:r>
          </a:p>
          <a:p>
            <a:endParaRPr lang="nl-NL" dirty="0"/>
          </a:p>
          <a:p>
            <a:r>
              <a:rPr lang="nl-NL" b="1" dirty="0" smtClean="0"/>
              <a:t>Manuurtarief: € 97 euro per uur</a:t>
            </a:r>
          </a:p>
          <a:p>
            <a:endParaRPr lang="nl-NL" u="sng" dirty="0"/>
          </a:p>
        </p:txBody>
      </p:sp>
    </p:spTree>
    <p:extLst>
      <p:ext uri="{BB962C8B-B14F-4D97-AF65-F5344CB8AC3E}">
        <p14:creationId xmlns:p14="http://schemas.microsoft.com/office/powerpoint/2010/main" val="1494559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Vervolg…..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Dit bedrijf moet een offerte maken en heeft hiervoor het volgende nodig:</a:t>
            </a:r>
          </a:p>
          <a:p>
            <a:r>
              <a:rPr lang="nl-NL" dirty="0" smtClean="0"/>
              <a:t>Materiaal: € 5000,-</a:t>
            </a:r>
          </a:p>
          <a:p>
            <a:r>
              <a:rPr lang="nl-NL" dirty="0" smtClean="0"/>
              <a:t>Aantal arbeidsuren: 60</a:t>
            </a:r>
          </a:p>
          <a:p>
            <a:r>
              <a:rPr lang="nl-NL" dirty="0" smtClean="0"/>
              <a:t>De Materiaalkosten worden verhoogt met een winstopslag van 30%</a:t>
            </a:r>
          </a:p>
          <a:p>
            <a:r>
              <a:rPr lang="nl-NL" b="1" dirty="0" smtClean="0"/>
              <a:t>Bereken de aanbiedingsprijs van de offerte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389812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Aanbiedingsprijs offerte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Materiaalkosten offerte:</a:t>
            </a:r>
          </a:p>
          <a:p>
            <a:r>
              <a:rPr lang="nl-NL" dirty="0" smtClean="0"/>
              <a:t>(€ 5.000*30%) + € 5.000 =         €   6.500</a:t>
            </a:r>
          </a:p>
          <a:p>
            <a:r>
              <a:rPr lang="nl-NL" dirty="0" smtClean="0"/>
              <a:t>Arbeidsuren: 60 uur * € 97,-- = €    5.820</a:t>
            </a:r>
          </a:p>
          <a:p>
            <a:r>
              <a:rPr lang="nl-NL" b="1" dirty="0" smtClean="0"/>
              <a:t>Prijs offerte                                = € 12.320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72566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279</Words>
  <Application>Microsoft Office PowerPoint</Application>
  <PresentationFormat>Diavoorstelling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Prijsberekening ambacht en dienstverlening</vt:lpstr>
      <vt:lpstr>Offers en kosten</vt:lpstr>
      <vt:lpstr>Manuurtarief</vt:lpstr>
      <vt:lpstr>Een Voorbeeld</vt:lpstr>
      <vt:lpstr>Uitwerking</vt:lpstr>
      <vt:lpstr>Vervolg…….</vt:lpstr>
      <vt:lpstr>Uurkostprijs/Manuurtarief?</vt:lpstr>
      <vt:lpstr>Vervolg…..</vt:lpstr>
      <vt:lpstr>Aanbiedingsprijs offerte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klappe</dc:creator>
  <cp:lastModifiedBy>Jacco Klappe</cp:lastModifiedBy>
  <cp:revision>18</cp:revision>
  <dcterms:created xsi:type="dcterms:W3CDTF">2012-09-13T10:06:16Z</dcterms:created>
  <dcterms:modified xsi:type="dcterms:W3CDTF">2018-10-09T08:50:21Z</dcterms:modified>
</cp:coreProperties>
</file>